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rnoru Condensed" panose="02010600030101010101" charset="0"/>
      <p:regular r:id="rId14"/>
    </p:embeddedFont>
    <p:embeddedFont>
      <p:font typeface="Canva Sans" panose="02010600030101010101" charset="0"/>
      <p:regular r:id="rId15"/>
    </p:embeddedFont>
    <p:embeddedFont>
      <p:font typeface="DM Sans" panose="020F0502020204030204" pitchFamily="2" charset="0"/>
      <p:regular r:id="rId16"/>
    </p:embeddedFont>
    <p:embeddedFont>
      <p:font typeface="Telegraf" panose="02010600030101010101" charset="0"/>
      <p:regular r:id="rId17"/>
    </p:embeddedFont>
    <p:embeddedFont>
      <p:font typeface="Telegraf Bold" panose="02010600030101010101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48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17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sv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svg"/><Relationship Id="rId7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17.svg"/><Relationship Id="rId4" Type="http://schemas.openxmlformats.org/officeDocument/2006/relationships/image" Target="../media/image38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svg"/><Relationship Id="rId7" Type="http://schemas.openxmlformats.org/officeDocument/2006/relationships/image" Target="../media/image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8.png"/><Relationship Id="rId7" Type="http://schemas.openxmlformats.org/officeDocument/2006/relationships/image" Target="../media/image13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50.png"/><Relationship Id="rId10" Type="http://schemas.openxmlformats.org/officeDocument/2006/relationships/image" Target="../media/image29.png"/><Relationship Id="rId4" Type="http://schemas.openxmlformats.org/officeDocument/2006/relationships/image" Target="../media/image49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02011" y="1530970"/>
            <a:ext cx="7477423" cy="7225060"/>
          </a:xfrm>
          <a:custGeom>
            <a:avLst/>
            <a:gdLst/>
            <a:ahLst/>
            <a:cxnLst/>
            <a:rect l="l" t="t" r="r" b="b"/>
            <a:pathLst>
              <a:path w="7477423" h="7225060">
                <a:moveTo>
                  <a:pt x="0" y="0"/>
                </a:moveTo>
                <a:lnTo>
                  <a:pt x="7477423" y="0"/>
                </a:lnTo>
                <a:lnTo>
                  <a:pt x="7477423" y="7225060"/>
                </a:lnTo>
                <a:lnTo>
                  <a:pt x="0" y="722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6345240"/>
            <a:ext cx="7640260" cy="2075048"/>
            <a:chOff x="0" y="0"/>
            <a:chExt cx="2012250" cy="5465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2250" cy="546515"/>
            </a:xfrm>
            <a:custGeom>
              <a:avLst/>
              <a:gdLst/>
              <a:ahLst/>
              <a:cxnLst/>
              <a:rect l="l" t="t" r="r" b="b"/>
              <a:pathLst>
                <a:path w="2012250" h="546515">
                  <a:moveTo>
                    <a:pt x="101331" y="0"/>
                  </a:moveTo>
                  <a:lnTo>
                    <a:pt x="1910919" y="0"/>
                  </a:lnTo>
                  <a:cubicBezTo>
                    <a:pt x="1937794" y="0"/>
                    <a:pt x="1963567" y="10676"/>
                    <a:pt x="1982571" y="29679"/>
                  </a:cubicBezTo>
                  <a:cubicBezTo>
                    <a:pt x="2001574" y="48682"/>
                    <a:pt x="2012250" y="74456"/>
                    <a:pt x="2012250" y="101331"/>
                  </a:cubicBezTo>
                  <a:lnTo>
                    <a:pt x="2012250" y="445184"/>
                  </a:lnTo>
                  <a:cubicBezTo>
                    <a:pt x="2012250" y="472059"/>
                    <a:pt x="2001574" y="497832"/>
                    <a:pt x="1982571" y="516836"/>
                  </a:cubicBezTo>
                  <a:cubicBezTo>
                    <a:pt x="1963567" y="535839"/>
                    <a:pt x="1937794" y="546515"/>
                    <a:pt x="1910919" y="546515"/>
                  </a:cubicBezTo>
                  <a:lnTo>
                    <a:pt x="101331" y="546515"/>
                  </a:lnTo>
                  <a:cubicBezTo>
                    <a:pt x="74456" y="546515"/>
                    <a:pt x="48682" y="535839"/>
                    <a:pt x="29679" y="516836"/>
                  </a:cubicBezTo>
                  <a:cubicBezTo>
                    <a:pt x="10676" y="497832"/>
                    <a:pt x="0" y="472059"/>
                    <a:pt x="0" y="445184"/>
                  </a:cubicBezTo>
                  <a:lnTo>
                    <a:pt x="0" y="101331"/>
                  </a:lnTo>
                  <a:cubicBezTo>
                    <a:pt x="0" y="74456"/>
                    <a:pt x="10676" y="48682"/>
                    <a:pt x="29679" y="29679"/>
                  </a:cubicBezTo>
                  <a:cubicBezTo>
                    <a:pt x="48682" y="10676"/>
                    <a:pt x="74456" y="0"/>
                    <a:pt x="101331" y="0"/>
                  </a:cubicBezTo>
                  <a:close/>
                </a:path>
              </a:pathLst>
            </a:custGeom>
            <a:solidFill>
              <a:srgbClr val="79AEE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2250" cy="584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30970"/>
            <a:ext cx="731616" cy="73161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5619" y="1840923"/>
            <a:ext cx="417777" cy="345711"/>
          </a:xfrm>
          <a:custGeom>
            <a:avLst/>
            <a:gdLst/>
            <a:ahLst/>
            <a:cxnLst/>
            <a:rect l="l" t="t" r="r" b="b"/>
            <a:pathLst>
              <a:path w="417777" h="345711">
                <a:moveTo>
                  <a:pt x="0" y="0"/>
                </a:moveTo>
                <a:lnTo>
                  <a:pt x="417778" y="0"/>
                </a:lnTo>
                <a:lnTo>
                  <a:pt x="417778" y="345711"/>
                </a:lnTo>
                <a:lnTo>
                  <a:pt x="0" y="34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14587559" y="-18595"/>
            <a:ext cx="3681846" cy="3719036"/>
          </a:xfrm>
          <a:custGeom>
            <a:avLst/>
            <a:gdLst/>
            <a:ahLst/>
            <a:cxnLst/>
            <a:rect l="l" t="t" r="r" b="b"/>
            <a:pathLst>
              <a:path w="3681846" h="3719036">
                <a:moveTo>
                  <a:pt x="0" y="0"/>
                </a:moveTo>
                <a:lnTo>
                  <a:pt x="3681846" y="0"/>
                </a:lnTo>
                <a:lnTo>
                  <a:pt x="3681846" y="3719036"/>
                </a:lnTo>
                <a:lnTo>
                  <a:pt x="0" y="3719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57223" y="834044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79"/>
                </a:lnTo>
                <a:lnTo>
                  <a:pt x="0" y="10068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101066" y="8756030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7B7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825583" y="9258300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10597" y="3000809"/>
            <a:ext cx="8115300" cy="159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MAX-DEAL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6220" y="5095875"/>
            <a:ext cx="764026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STRATEGIES TO ENHANCE YOUR ONLINE STORE'S PERFORMANCE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5034" y="1886384"/>
            <a:ext cx="403651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TEAM 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9226" y="6400800"/>
            <a:ext cx="6898041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Presented By :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Yang Zhihan DC127992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Liang Linda DC126331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Bu Yanan DC228162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Melina Wang DC227485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6300"/>
            <a:ext cx="1572747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WALKTHROUGH/SHOWCASE 1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5111243" y="-558979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5" y="0"/>
                </a:lnTo>
                <a:lnTo>
                  <a:pt x="3821075" y="3859672"/>
                </a:lnTo>
                <a:lnTo>
                  <a:pt x="0" y="385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35712" y="6835784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6914640" y="1889701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674185" y="4218436"/>
          <a:ext cx="10000610" cy="2215897"/>
        </p:xfrm>
        <a:graphic>
          <a:graphicData uri="http://schemas.openxmlformats.org/drawingml/2006/table">
            <a:tbl>
              <a:tblPr/>
              <a:tblGrid>
                <a:gridCol w="1933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7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7949">
                <a:tc rowSpan="2"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Pair 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Melina Wang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DC227485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949">
                <a:tc vMerge="1"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u="none" strike="noStrike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Pair 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Bu Yanan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DC228162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2496851"/>
            <a:ext cx="9045170" cy="13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just">
              <a:lnSpc>
                <a:spcPts val="549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Showcase 1: Signup, Login in and Index</a:t>
            </a:r>
          </a:p>
          <a:p>
            <a:pPr marL="755644" lvl="1" indent="-377822" algn="just">
              <a:lnSpc>
                <a:spcPts val="549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Presenters: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7750" y="876300"/>
            <a:ext cx="1572747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WALKTHROUGH/SHOWCASE 2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5111243" y="-558979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5" y="0"/>
                </a:lnTo>
                <a:lnTo>
                  <a:pt x="3821075" y="3859672"/>
                </a:lnTo>
                <a:lnTo>
                  <a:pt x="0" y="385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35712" y="6835784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6914640" y="1889701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18885" y="4105275"/>
          <a:ext cx="9047992" cy="2076450"/>
        </p:xfrm>
        <a:graphic>
          <a:graphicData uri="http://schemas.openxmlformats.org/drawingml/2006/table">
            <a:tbl>
              <a:tblPr/>
              <a:tblGrid>
                <a:gridCol w="2417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9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8225">
                <a:tc rowSpan="2"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Pair 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Yang Zhihan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DC127992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225">
                <a:tc vMerge="1"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Pair 09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Liang Linda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DC126331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2525166"/>
            <a:ext cx="10699836" cy="13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4" lvl="1" indent="-377822" algn="just">
              <a:lnSpc>
                <a:spcPts val="549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Showcase 2: Product Detail, Database, Cart</a:t>
            </a:r>
          </a:p>
          <a:p>
            <a:pPr marL="755644" lvl="1" indent="-377822" algn="just">
              <a:lnSpc>
                <a:spcPts val="549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Presenters: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239733" y="-568383"/>
            <a:ext cx="5683180" cy="5740586"/>
          </a:xfrm>
          <a:custGeom>
            <a:avLst/>
            <a:gdLst/>
            <a:ahLst/>
            <a:cxnLst/>
            <a:rect l="l" t="t" r="r" b="b"/>
            <a:pathLst>
              <a:path w="5683180" h="5740586">
                <a:moveTo>
                  <a:pt x="0" y="0"/>
                </a:moveTo>
                <a:lnTo>
                  <a:pt x="5683180" y="0"/>
                </a:lnTo>
                <a:lnTo>
                  <a:pt x="5683180" y="5740586"/>
                </a:lnTo>
                <a:lnTo>
                  <a:pt x="0" y="574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28532" y="5496505"/>
            <a:ext cx="5683180" cy="5740586"/>
          </a:xfrm>
          <a:custGeom>
            <a:avLst/>
            <a:gdLst/>
            <a:ahLst/>
            <a:cxnLst/>
            <a:rect l="l" t="t" r="r" b="b"/>
            <a:pathLst>
              <a:path w="5683180" h="5740586">
                <a:moveTo>
                  <a:pt x="5683180" y="5740587"/>
                </a:moveTo>
                <a:lnTo>
                  <a:pt x="0" y="5740587"/>
                </a:lnTo>
                <a:lnTo>
                  <a:pt x="0" y="0"/>
                </a:lnTo>
                <a:lnTo>
                  <a:pt x="5683180" y="0"/>
                </a:lnTo>
                <a:lnTo>
                  <a:pt x="5683180" y="57405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-3733092" y="-5419460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4" y="0"/>
                </a:lnTo>
                <a:lnTo>
                  <a:pt x="9523584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4633524" y="5632349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95133" y="5660694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79"/>
                </a:lnTo>
                <a:lnTo>
                  <a:pt x="0" y="1006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3806" y="4653814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80"/>
                </a:lnTo>
                <a:lnTo>
                  <a:pt x="0" y="1006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87935" y="4154358"/>
            <a:ext cx="10312131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67284" y="7165797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3"/>
                </a:lnTo>
                <a:lnTo>
                  <a:pt x="0" y="9309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4447627" y="-19298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5" y="0"/>
                </a:lnTo>
                <a:lnTo>
                  <a:pt x="3821075" y="3859671"/>
                </a:lnTo>
                <a:lnTo>
                  <a:pt x="0" y="3859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81100"/>
            <a:ext cx="890157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TABLE OF CONTENT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988850"/>
            <a:ext cx="731616" cy="73161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A9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770959"/>
            <a:ext cx="731616" cy="73161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A9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799989"/>
            <a:ext cx="731616" cy="73161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55A9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053171" y="707621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79"/>
                </a:lnTo>
                <a:lnTo>
                  <a:pt x="0" y="1006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60683" y="3078433"/>
            <a:ext cx="4399435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808" y="3078433"/>
            <a:ext cx="5893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9808" y="4860542"/>
            <a:ext cx="5893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0683" y="4849291"/>
            <a:ext cx="5368104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 DESIGN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0683" y="6752364"/>
            <a:ext cx="657947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SYSTEM WALKTHROUGH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9808" y="6889572"/>
            <a:ext cx="5893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8454465"/>
            <a:ext cx="16230600" cy="803835"/>
            <a:chOff x="0" y="0"/>
            <a:chExt cx="4274726" cy="21171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74726" cy="211710"/>
            </a:xfrm>
            <a:custGeom>
              <a:avLst/>
              <a:gdLst/>
              <a:ahLst/>
              <a:cxnLst/>
              <a:rect l="l" t="t" r="r" b="b"/>
              <a:pathLst>
                <a:path w="4274726" h="211710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164010"/>
                  </a:lnTo>
                  <a:cubicBezTo>
                    <a:pt x="4274726" y="176661"/>
                    <a:pt x="4269700" y="188793"/>
                    <a:pt x="4260755" y="197739"/>
                  </a:cubicBezTo>
                  <a:cubicBezTo>
                    <a:pt x="4251809" y="206684"/>
                    <a:pt x="4239677" y="211710"/>
                    <a:pt x="4227026" y="211710"/>
                  </a:cubicBezTo>
                  <a:lnTo>
                    <a:pt x="47700" y="211710"/>
                  </a:lnTo>
                  <a:cubicBezTo>
                    <a:pt x="35049" y="211710"/>
                    <a:pt x="22916" y="206684"/>
                    <a:pt x="13971" y="197739"/>
                  </a:cubicBezTo>
                  <a:cubicBezTo>
                    <a:pt x="5025" y="188793"/>
                    <a:pt x="0" y="176661"/>
                    <a:pt x="0" y="16401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79AEE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274726" cy="24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03740" y="8632545"/>
            <a:ext cx="34304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team 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71928" y="8632545"/>
            <a:ext cx="39382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max-deal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3740" y="8632545"/>
            <a:ext cx="34304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Giggling Platypus Co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871928" y="8632545"/>
            <a:ext cx="39382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46075" y="495300"/>
            <a:ext cx="971834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5863528" y="848448"/>
            <a:ext cx="1107906" cy="826775"/>
          </a:xfrm>
          <a:custGeom>
            <a:avLst/>
            <a:gdLst/>
            <a:ahLst/>
            <a:cxnLst/>
            <a:rect l="l" t="t" r="r" b="b"/>
            <a:pathLst>
              <a:path w="1107906" h="826775">
                <a:moveTo>
                  <a:pt x="0" y="0"/>
                </a:moveTo>
                <a:lnTo>
                  <a:pt x="1107906" y="0"/>
                </a:lnTo>
                <a:lnTo>
                  <a:pt x="1107906" y="826775"/>
                </a:lnTo>
                <a:lnTo>
                  <a:pt x="0" y="826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07625" y="1950304"/>
            <a:ext cx="10210485" cy="691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Application Domain</a:t>
            </a:r>
          </a:p>
          <a:p>
            <a:pPr marL="1295394" lvl="2" indent="-431798" algn="just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An interactive e-commerce platform designed to provide seamless online shopping experiences for global consumers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Functions &amp; Descriptions</a:t>
            </a:r>
          </a:p>
          <a:p>
            <a:pPr marL="1295394" lvl="2" indent="-431798" algn="just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MaxDeal is a platform to develop a full-stack e-commerce platform that enables users to login in the system, browse products, and complete purchases.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Target Users</a:t>
            </a:r>
            <a:r>
              <a:rPr lang="en-US" sz="2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: Ordinary consumers</a:t>
            </a:r>
          </a:p>
          <a:p>
            <a:pPr marL="647697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Technologies</a:t>
            </a:r>
          </a:p>
          <a:p>
            <a:pPr marL="1295394" lvl="2" indent="-431798" algn="just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Front-end: HTML + CSS + JS</a:t>
            </a:r>
          </a:p>
          <a:p>
            <a:pPr marL="1295394" lvl="2" indent="-431798" algn="just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Back-end: PHP + MySQL</a:t>
            </a:r>
          </a:p>
        </p:txBody>
      </p:sp>
      <p:sp>
        <p:nvSpPr>
          <p:cNvPr id="7" name="Freeform 7"/>
          <p:cNvSpPr/>
          <p:nvPr/>
        </p:nvSpPr>
        <p:spPr>
          <a:xfrm>
            <a:off x="154325" y="2064604"/>
            <a:ext cx="7353300" cy="6271752"/>
          </a:xfrm>
          <a:custGeom>
            <a:avLst/>
            <a:gdLst/>
            <a:ahLst/>
            <a:cxnLst/>
            <a:rect l="l" t="t" r="r" b="b"/>
            <a:pathLst>
              <a:path w="7353300" h="6271752">
                <a:moveTo>
                  <a:pt x="0" y="0"/>
                </a:moveTo>
                <a:lnTo>
                  <a:pt x="7353300" y="0"/>
                </a:lnTo>
                <a:lnTo>
                  <a:pt x="7353300" y="6271752"/>
                </a:lnTo>
                <a:lnTo>
                  <a:pt x="0" y="627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63528" y="-2439577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814713" y="-8460855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3"/>
                </a:lnTo>
                <a:lnTo>
                  <a:pt x="0" y="9309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11655" y="-2763427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5" y="0"/>
                </a:lnTo>
                <a:lnTo>
                  <a:pt x="58365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2089347" y="9049587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5" y="0"/>
                </a:lnTo>
                <a:lnTo>
                  <a:pt x="58365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520302" y="5143500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3" y="0"/>
                </a:lnTo>
                <a:lnTo>
                  <a:pt x="1349253" y="1006879"/>
                </a:lnTo>
                <a:lnTo>
                  <a:pt x="0" y="10068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04659" y="1543946"/>
            <a:ext cx="866560" cy="86656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83139" y="4276940"/>
            <a:ext cx="866560" cy="86656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29417" y="1770024"/>
            <a:ext cx="217044" cy="414404"/>
          </a:xfrm>
          <a:custGeom>
            <a:avLst/>
            <a:gdLst/>
            <a:ahLst/>
            <a:cxnLst/>
            <a:rect l="l" t="t" r="r" b="b"/>
            <a:pathLst>
              <a:path w="217044" h="414404">
                <a:moveTo>
                  <a:pt x="0" y="0"/>
                </a:moveTo>
                <a:lnTo>
                  <a:pt x="217045" y="0"/>
                </a:lnTo>
                <a:lnTo>
                  <a:pt x="217045" y="414404"/>
                </a:lnTo>
                <a:lnTo>
                  <a:pt x="0" y="41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47043" y="4519810"/>
            <a:ext cx="376059" cy="380820"/>
          </a:xfrm>
          <a:custGeom>
            <a:avLst/>
            <a:gdLst/>
            <a:ahLst/>
            <a:cxnLst/>
            <a:rect l="l" t="t" r="r" b="b"/>
            <a:pathLst>
              <a:path w="376059" h="380820">
                <a:moveTo>
                  <a:pt x="0" y="0"/>
                </a:moveTo>
                <a:lnTo>
                  <a:pt x="376059" y="0"/>
                </a:lnTo>
                <a:lnTo>
                  <a:pt x="376059" y="380820"/>
                </a:lnTo>
                <a:lnTo>
                  <a:pt x="0" y="380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9180" y="896978"/>
            <a:ext cx="1184322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INTRO/LIST OF SERVICES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022826" y="-2275643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381119" y="943249"/>
            <a:ext cx="1107906" cy="826775"/>
          </a:xfrm>
          <a:custGeom>
            <a:avLst/>
            <a:gdLst/>
            <a:ahLst/>
            <a:cxnLst/>
            <a:rect l="l" t="t" r="r" b="b"/>
            <a:pathLst>
              <a:path w="1107906" h="826775">
                <a:moveTo>
                  <a:pt x="0" y="0"/>
                </a:moveTo>
                <a:lnTo>
                  <a:pt x="1107906" y="0"/>
                </a:lnTo>
                <a:lnTo>
                  <a:pt x="1107906" y="826775"/>
                </a:lnTo>
                <a:lnTo>
                  <a:pt x="0" y="826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5467028"/>
            <a:ext cx="731616" cy="73161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887871" y="5467028"/>
            <a:ext cx="731616" cy="73161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653657"/>
            <a:ext cx="731616" cy="73161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87871" y="6653657"/>
            <a:ext cx="731616" cy="73161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07393" y="5694605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066564" y="5694605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07393" y="6881234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066564" y="6881234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985569" y="5427905"/>
            <a:ext cx="325756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Ord</a:t>
            </a:r>
            <a:r>
              <a:rPr lang="en-US" sz="2499" u="none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er Placement with Delivery Options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33186" y="5561492"/>
            <a:ext cx="325756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Order History and Tracking</a:t>
            </a:r>
          </a:p>
          <a:p>
            <a:pPr marL="0" lvl="0" indent="0"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985569" y="6615557"/>
            <a:ext cx="325756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User Settings and Account Management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48087" y="6795487"/>
            <a:ext cx="325756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Responsive Web Design for Multiple Devices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03740" y="8632545"/>
            <a:ext cx="34304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Giggling Platypus Co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71928" y="8632545"/>
            <a:ext cx="39382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id="35" name="Freeform 35"/>
          <p:cNvSpPr/>
          <p:nvPr/>
        </p:nvSpPr>
        <p:spPr>
          <a:xfrm>
            <a:off x="11111628" y="1770024"/>
            <a:ext cx="6147672" cy="6531391"/>
          </a:xfrm>
          <a:custGeom>
            <a:avLst/>
            <a:gdLst/>
            <a:ahLst/>
            <a:cxnLst/>
            <a:rect l="l" t="t" r="r" b="b"/>
            <a:pathLst>
              <a:path w="6147672" h="6531391">
                <a:moveTo>
                  <a:pt x="0" y="0"/>
                </a:moveTo>
                <a:lnTo>
                  <a:pt x="6147672" y="0"/>
                </a:lnTo>
                <a:lnTo>
                  <a:pt x="6147672" y="6531391"/>
                </a:lnTo>
                <a:lnTo>
                  <a:pt x="0" y="65313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028700" y="2907777"/>
            <a:ext cx="731616" cy="731616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887871" y="2907777"/>
            <a:ext cx="731616" cy="731616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4094405"/>
            <a:ext cx="731616" cy="731616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887871" y="4094405"/>
            <a:ext cx="731616" cy="731616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1207393" y="3135353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3"/>
                </a:lnTo>
                <a:lnTo>
                  <a:pt x="0" y="276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6066564" y="3135353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3"/>
                </a:lnTo>
                <a:lnTo>
                  <a:pt x="0" y="276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207393" y="4321982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066564" y="4321982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985569" y="2868653"/>
            <a:ext cx="325756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2499" u="none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ser Account Management</a:t>
            </a:r>
          </a:p>
          <a:p>
            <a:pPr marL="0" lvl="0" indent="0" algn="l">
              <a:lnSpc>
                <a:spcPts val="2040"/>
              </a:lnSpc>
            </a:pPr>
            <a:endParaRPr lang="en-US" sz="2499" u="none" strike="noStrike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6833186" y="3002241"/>
            <a:ext cx="325756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Password Recovery System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85569" y="4056305"/>
            <a:ext cx="325756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Product Browsing and Categorization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848087" y="4236235"/>
            <a:ext cx="325756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Product Search Functionality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28700" y="7890097"/>
            <a:ext cx="731616" cy="731616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2B2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207393" y="8117674"/>
            <a:ext cx="374230" cy="276462"/>
          </a:xfrm>
          <a:custGeom>
            <a:avLst/>
            <a:gdLst/>
            <a:ahLst/>
            <a:cxnLst/>
            <a:rect l="l" t="t" r="r" b="b"/>
            <a:pathLst>
              <a:path w="374230" h="276462">
                <a:moveTo>
                  <a:pt x="0" y="0"/>
                </a:moveTo>
                <a:lnTo>
                  <a:pt x="374230" y="0"/>
                </a:lnTo>
                <a:lnTo>
                  <a:pt x="374230" y="276462"/>
                </a:lnTo>
                <a:lnTo>
                  <a:pt x="0" y="27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985569" y="8100412"/>
            <a:ext cx="484761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Account Security (Password Change, Email Updates)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9417" y="1770024"/>
            <a:ext cx="217044" cy="414404"/>
          </a:xfrm>
          <a:custGeom>
            <a:avLst/>
            <a:gdLst/>
            <a:ahLst/>
            <a:cxnLst/>
            <a:rect l="l" t="t" r="r" b="b"/>
            <a:pathLst>
              <a:path w="217044" h="414404">
                <a:moveTo>
                  <a:pt x="0" y="0"/>
                </a:moveTo>
                <a:lnTo>
                  <a:pt x="217045" y="0"/>
                </a:lnTo>
                <a:lnTo>
                  <a:pt x="217045" y="414404"/>
                </a:lnTo>
                <a:lnTo>
                  <a:pt x="0" y="414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7043" y="4519810"/>
            <a:ext cx="376059" cy="380820"/>
          </a:xfrm>
          <a:custGeom>
            <a:avLst/>
            <a:gdLst/>
            <a:ahLst/>
            <a:cxnLst/>
            <a:rect l="l" t="t" r="r" b="b"/>
            <a:pathLst>
              <a:path w="376059" h="380820">
                <a:moveTo>
                  <a:pt x="0" y="0"/>
                </a:moveTo>
                <a:lnTo>
                  <a:pt x="376059" y="0"/>
                </a:lnTo>
                <a:lnTo>
                  <a:pt x="376059" y="380820"/>
                </a:lnTo>
                <a:lnTo>
                  <a:pt x="0" y="380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2565" y="550824"/>
            <a:ext cx="1139124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INTRO/LIST OF SERVICES</a:t>
            </a:r>
          </a:p>
        </p:txBody>
      </p:sp>
      <p:sp>
        <p:nvSpPr>
          <p:cNvPr id="5" name="Freeform 5"/>
          <p:cNvSpPr/>
          <p:nvPr/>
        </p:nvSpPr>
        <p:spPr>
          <a:xfrm>
            <a:off x="16022826" y="-2275643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9149" y="1153357"/>
            <a:ext cx="1107906" cy="826775"/>
          </a:xfrm>
          <a:custGeom>
            <a:avLst/>
            <a:gdLst/>
            <a:ahLst/>
            <a:cxnLst/>
            <a:rect l="l" t="t" r="r" b="b"/>
            <a:pathLst>
              <a:path w="1107906" h="826775">
                <a:moveTo>
                  <a:pt x="0" y="0"/>
                </a:moveTo>
                <a:lnTo>
                  <a:pt x="1107906" y="0"/>
                </a:lnTo>
                <a:lnTo>
                  <a:pt x="1107906" y="826775"/>
                </a:lnTo>
                <a:lnTo>
                  <a:pt x="0" y="826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Object 7"/>
          <p:cNvGraphicFramePr/>
          <p:nvPr/>
        </p:nvGraphicFramePr>
        <p:xfrm>
          <a:off x="899473" y="2353719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9105900" imgH="5791200" progId="Excel.Sheet.12">
                  <p:embed/>
                </p:oleObj>
              </mc:Choice>
              <mc:Fallback>
                <p:oleObj name="Worksheet" r:id="rId10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9473" y="2353719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2871928" y="8632545"/>
            <a:ext cx="39382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id="9" name="Freeform 9"/>
          <p:cNvSpPr/>
          <p:nvPr/>
        </p:nvSpPr>
        <p:spPr>
          <a:xfrm>
            <a:off x="10747043" y="2681140"/>
            <a:ext cx="6069749" cy="6175243"/>
          </a:xfrm>
          <a:custGeom>
            <a:avLst/>
            <a:gdLst/>
            <a:ahLst/>
            <a:cxnLst/>
            <a:rect l="l" t="t" r="r" b="b"/>
            <a:pathLst>
              <a:path w="6069749" h="6175243">
                <a:moveTo>
                  <a:pt x="0" y="0"/>
                </a:moveTo>
                <a:lnTo>
                  <a:pt x="6069749" y="0"/>
                </a:lnTo>
                <a:lnTo>
                  <a:pt x="6069749" y="6175243"/>
                </a:lnTo>
                <a:lnTo>
                  <a:pt x="0" y="6175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2826" y="-2275643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93139" y="2096173"/>
            <a:ext cx="10514346" cy="7846330"/>
          </a:xfrm>
          <a:custGeom>
            <a:avLst/>
            <a:gdLst/>
            <a:ahLst/>
            <a:cxnLst/>
            <a:rect l="l" t="t" r="r" b="b"/>
            <a:pathLst>
              <a:path w="10514346" h="7846330">
                <a:moveTo>
                  <a:pt x="0" y="0"/>
                </a:moveTo>
                <a:lnTo>
                  <a:pt x="10514346" y="0"/>
                </a:lnTo>
                <a:lnTo>
                  <a:pt x="10514346" y="7846330"/>
                </a:lnTo>
                <a:lnTo>
                  <a:pt x="0" y="7846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22565" y="550824"/>
            <a:ext cx="11391244" cy="115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86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DESIGN/ DATABASE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71928" y="8632545"/>
            <a:ext cx="39382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www.reallygreatsite.com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158" y="2445502"/>
            <a:ext cx="35196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Database: grocery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5111243" y="-558979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5" y="0"/>
                </a:lnTo>
                <a:lnTo>
                  <a:pt x="3821075" y="3859672"/>
                </a:lnTo>
                <a:lnTo>
                  <a:pt x="0" y="3859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801874" y="6071236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3"/>
                </a:lnTo>
                <a:lnTo>
                  <a:pt x="0" y="9309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2158" y="7431782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79"/>
                </a:lnTo>
                <a:lnTo>
                  <a:pt x="0" y="10068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49486" y="-2057400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V="1">
            <a:off x="-644318" y="-558979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3859672"/>
                </a:moveTo>
                <a:lnTo>
                  <a:pt x="3821075" y="3859672"/>
                </a:lnTo>
                <a:lnTo>
                  <a:pt x="3821075" y="0"/>
                </a:lnTo>
                <a:lnTo>
                  <a:pt x="0" y="0"/>
                </a:lnTo>
                <a:lnTo>
                  <a:pt x="0" y="38596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58058" y="1680846"/>
            <a:ext cx="6568419" cy="7937667"/>
          </a:xfrm>
          <a:custGeom>
            <a:avLst/>
            <a:gdLst/>
            <a:ahLst/>
            <a:cxnLst/>
            <a:rect l="l" t="t" r="r" b="b"/>
            <a:pathLst>
              <a:path w="6568419" h="7937667">
                <a:moveTo>
                  <a:pt x="0" y="0"/>
                </a:moveTo>
                <a:lnTo>
                  <a:pt x="6568419" y="0"/>
                </a:lnTo>
                <a:lnTo>
                  <a:pt x="6568419" y="7937667"/>
                </a:lnTo>
                <a:lnTo>
                  <a:pt x="0" y="7937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28954"/>
            <a:ext cx="11391244" cy="115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86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DESIGN/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738" y="2588933"/>
            <a:ext cx="8237688" cy="626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Token validation is used to verify user's integrity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Anytime a verification is needed, a new usertoken will be generated and sent to the user'semail account.</a:t>
            </a:r>
          </a:p>
          <a:p>
            <a:pPr algn="l">
              <a:lnSpc>
                <a:spcPts val="3599"/>
              </a:lnSpc>
            </a:pPr>
            <a:endParaRPr lang="en-US" sz="29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Randomization: Random 6 bytes</a:t>
            </a:r>
          </a:p>
          <a:p>
            <a:pPr marL="1295394" lvl="2" indent="-431798" algn="l">
              <a:lnSpc>
                <a:spcPts val="35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Token generated at different time will be differenteven if the user email and user name are same.</a:t>
            </a:r>
          </a:p>
          <a:p>
            <a:pPr marL="647697" lvl="1" indent="-323848" algn="l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TokenSet:</a:t>
            </a:r>
          </a:p>
          <a:p>
            <a:pPr marL="1295394" lvl="2" indent="-431798" algn="l">
              <a:lnSpc>
                <a:spcPts val="35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Plain: Plain token to be sent to user email.</a:t>
            </a:r>
          </a:p>
          <a:p>
            <a:pPr marL="1295394" lvl="2" indent="-431798" algn="l">
              <a:lnSpc>
                <a:spcPts val="35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Hashed: To store in the database.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1461039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DESIGN/USER INTERFACE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5111243" y="-558979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5" y="0"/>
                </a:lnTo>
                <a:lnTo>
                  <a:pt x="3821075" y="3859672"/>
                </a:lnTo>
                <a:lnTo>
                  <a:pt x="0" y="385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35712" y="6835784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6914640" y="1889701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68434" y="1782560"/>
            <a:ext cx="1349252" cy="1006879"/>
          </a:xfrm>
          <a:custGeom>
            <a:avLst/>
            <a:gdLst/>
            <a:ahLst/>
            <a:cxnLst/>
            <a:rect l="l" t="t" r="r" b="b"/>
            <a:pathLst>
              <a:path w="1349252" h="1006879">
                <a:moveTo>
                  <a:pt x="0" y="0"/>
                </a:moveTo>
                <a:lnTo>
                  <a:pt x="1349252" y="0"/>
                </a:lnTo>
                <a:lnTo>
                  <a:pt x="1349252" y="1006880"/>
                </a:lnTo>
                <a:lnTo>
                  <a:pt x="0" y="1006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286000"/>
            <a:ext cx="5102929" cy="4063207"/>
          </a:xfrm>
          <a:custGeom>
            <a:avLst/>
            <a:gdLst/>
            <a:ahLst/>
            <a:cxnLst/>
            <a:rect l="l" t="t" r="r" b="b"/>
            <a:pathLst>
              <a:path w="5102929" h="4063207">
                <a:moveTo>
                  <a:pt x="0" y="0"/>
                </a:moveTo>
                <a:lnTo>
                  <a:pt x="5102929" y="0"/>
                </a:lnTo>
                <a:lnTo>
                  <a:pt x="5102929" y="4063207"/>
                </a:lnTo>
                <a:lnTo>
                  <a:pt x="0" y="4063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31431" y="6660585"/>
            <a:ext cx="4739354" cy="3359017"/>
          </a:xfrm>
          <a:custGeom>
            <a:avLst/>
            <a:gdLst/>
            <a:ahLst/>
            <a:cxnLst/>
            <a:rect l="l" t="t" r="r" b="b"/>
            <a:pathLst>
              <a:path w="4739354" h="3359017">
                <a:moveTo>
                  <a:pt x="0" y="0"/>
                </a:moveTo>
                <a:lnTo>
                  <a:pt x="4739354" y="0"/>
                </a:lnTo>
                <a:lnTo>
                  <a:pt x="4739354" y="3359016"/>
                </a:lnTo>
                <a:lnTo>
                  <a:pt x="0" y="3359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0540" y="3186144"/>
            <a:ext cx="8001074" cy="43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Unified Design Language: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Unified Color Set and Variances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Unified Button Styles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Card View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Google Poppins Font</a:t>
            </a:r>
          </a:p>
          <a:p>
            <a:pPr marL="669286" lvl="1" indent="-334643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Responsive Design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Web: Rounded Card, Grid View</a:t>
            </a:r>
          </a:p>
          <a:p>
            <a:pPr marL="1338572" lvl="2" indent="-446191" algn="just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Mobile: Sharp Corner Card, List 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417" y="2381752"/>
            <a:ext cx="5773426" cy="4094846"/>
          </a:xfrm>
          <a:custGeom>
            <a:avLst/>
            <a:gdLst/>
            <a:ahLst/>
            <a:cxnLst/>
            <a:rect l="l" t="t" r="r" b="b"/>
            <a:pathLst>
              <a:path w="5773426" h="4094846">
                <a:moveTo>
                  <a:pt x="0" y="0"/>
                </a:moveTo>
                <a:lnTo>
                  <a:pt x="5773426" y="0"/>
                </a:lnTo>
                <a:lnTo>
                  <a:pt x="5773426" y="4094846"/>
                </a:lnTo>
                <a:lnTo>
                  <a:pt x="0" y="409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20185" y="3488001"/>
            <a:ext cx="1263494" cy="126349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479B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87515" y="2612184"/>
            <a:ext cx="3058161" cy="4278621"/>
            <a:chOff x="0" y="0"/>
            <a:chExt cx="4077548" cy="57048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77548" cy="5704828"/>
            </a:xfrm>
            <a:custGeom>
              <a:avLst/>
              <a:gdLst/>
              <a:ahLst/>
              <a:cxnLst/>
              <a:rect l="l" t="t" r="r" b="b"/>
              <a:pathLst>
                <a:path w="4077548" h="5704828">
                  <a:moveTo>
                    <a:pt x="0" y="0"/>
                  </a:moveTo>
                  <a:lnTo>
                    <a:pt x="4077548" y="0"/>
                  </a:lnTo>
                  <a:lnTo>
                    <a:pt x="4077548" y="5704828"/>
                  </a:lnTo>
                  <a:lnTo>
                    <a:pt x="0" y="5704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9" r="-97479" b="-1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290695"/>
              <a:ext cx="4077548" cy="1952873"/>
            </a:xfrm>
            <a:custGeom>
              <a:avLst/>
              <a:gdLst/>
              <a:ahLst/>
              <a:cxnLst/>
              <a:rect l="l" t="t" r="r" b="b"/>
              <a:pathLst>
                <a:path w="4077548" h="1952873">
                  <a:moveTo>
                    <a:pt x="0" y="0"/>
                  </a:moveTo>
                  <a:lnTo>
                    <a:pt x="4077548" y="0"/>
                  </a:lnTo>
                  <a:lnTo>
                    <a:pt x="4077548" y="1952873"/>
                  </a:lnTo>
                  <a:lnTo>
                    <a:pt x="0" y="1952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9612" t="-2637" r="-5845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3821012"/>
              <a:ext cx="4077548" cy="1399025"/>
            </a:xfrm>
            <a:custGeom>
              <a:avLst/>
              <a:gdLst/>
              <a:ahLst/>
              <a:cxnLst/>
              <a:rect l="l" t="t" r="r" b="b"/>
              <a:pathLst>
                <a:path w="4077548" h="1399025">
                  <a:moveTo>
                    <a:pt x="0" y="0"/>
                  </a:moveTo>
                  <a:lnTo>
                    <a:pt x="4077548" y="0"/>
                  </a:lnTo>
                  <a:lnTo>
                    <a:pt x="4077548" y="1399025"/>
                  </a:lnTo>
                  <a:lnTo>
                    <a:pt x="0" y="1399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24" t="-1112" b="-9887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7483679" y="2951013"/>
            <a:ext cx="4701906" cy="2956323"/>
          </a:xfrm>
          <a:custGeom>
            <a:avLst/>
            <a:gdLst/>
            <a:ahLst/>
            <a:cxnLst/>
            <a:rect l="l" t="t" r="r" b="b"/>
            <a:pathLst>
              <a:path w="4701906" h="2956323">
                <a:moveTo>
                  <a:pt x="0" y="0"/>
                </a:moveTo>
                <a:lnTo>
                  <a:pt x="4701906" y="0"/>
                </a:lnTo>
                <a:lnTo>
                  <a:pt x="4701906" y="2956324"/>
                </a:lnTo>
                <a:lnTo>
                  <a:pt x="0" y="295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1047" y="759006"/>
            <a:ext cx="16748253" cy="110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8200">
                <a:solidFill>
                  <a:srgbClr val="000000"/>
                </a:solidFill>
                <a:latin typeface="Bernoru Condensed"/>
                <a:ea typeface="Bernoru Condensed"/>
                <a:cs typeface="Bernoru Condensed"/>
                <a:sym typeface="Bernoru Condensed"/>
              </a:rPr>
              <a:t>SYSTEM DESIGN/USER INTERFACE/RESPONSE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354803" y="3488001"/>
            <a:ext cx="1263494" cy="12634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4479B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5474207">
            <a:off x="60087" y="7328464"/>
            <a:ext cx="3821075" cy="3859671"/>
          </a:xfrm>
          <a:custGeom>
            <a:avLst/>
            <a:gdLst/>
            <a:ahLst/>
            <a:cxnLst/>
            <a:rect l="l" t="t" r="r" b="b"/>
            <a:pathLst>
              <a:path w="3821075" h="3859671">
                <a:moveTo>
                  <a:pt x="0" y="0"/>
                </a:moveTo>
                <a:lnTo>
                  <a:pt x="3821074" y="0"/>
                </a:lnTo>
                <a:lnTo>
                  <a:pt x="3821074" y="3859672"/>
                </a:lnTo>
                <a:lnTo>
                  <a:pt x="0" y="3859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06762" y="-4654651"/>
            <a:ext cx="9523583" cy="9309303"/>
          </a:xfrm>
          <a:custGeom>
            <a:avLst/>
            <a:gdLst/>
            <a:ahLst/>
            <a:cxnLst/>
            <a:rect l="l" t="t" r="r" b="b"/>
            <a:pathLst>
              <a:path w="9523583" h="9309303">
                <a:moveTo>
                  <a:pt x="0" y="0"/>
                </a:moveTo>
                <a:lnTo>
                  <a:pt x="9523583" y="0"/>
                </a:lnTo>
                <a:lnTo>
                  <a:pt x="9523583" y="9309302"/>
                </a:lnTo>
                <a:lnTo>
                  <a:pt x="0" y="9309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32185" y="-1028700"/>
            <a:ext cx="5836596" cy="4114800"/>
          </a:xfrm>
          <a:custGeom>
            <a:avLst/>
            <a:gdLst/>
            <a:ahLst/>
            <a:cxnLst/>
            <a:rect l="l" t="t" r="r" b="b"/>
            <a:pathLst>
              <a:path w="5836596" h="4114800">
                <a:moveTo>
                  <a:pt x="0" y="0"/>
                </a:moveTo>
                <a:lnTo>
                  <a:pt x="5836596" y="0"/>
                </a:lnTo>
                <a:lnTo>
                  <a:pt x="58365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自定义</PresentationFormat>
  <Paragraphs>81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Telegraf Bold</vt:lpstr>
      <vt:lpstr>Canva Sans</vt:lpstr>
      <vt:lpstr>Telegraf</vt:lpstr>
      <vt:lpstr>DM Sans</vt:lpstr>
      <vt:lpstr>Arial</vt:lpstr>
      <vt:lpstr>Calibri</vt:lpstr>
      <vt:lpstr>Bernoru Condensed</vt:lpstr>
      <vt:lpstr>Office Theme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CISC3001 Project-Team04</dc:title>
  <dc:creator>Hector</dc:creator>
  <cp:lastModifiedBy>渊 言</cp:lastModifiedBy>
  <cp:revision>1</cp:revision>
  <dcterms:created xsi:type="dcterms:W3CDTF">2006-08-16T00:00:00Z</dcterms:created>
  <dcterms:modified xsi:type="dcterms:W3CDTF">2025-05-11T13:23:32Z</dcterms:modified>
  <dc:identifier>DAGnG1rpgd0</dc:identifier>
</cp:coreProperties>
</file>